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89" r:id="rId3"/>
    <p:sldId id="258" r:id="rId4"/>
    <p:sldId id="260" r:id="rId5"/>
    <p:sldId id="297" r:id="rId6"/>
    <p:sldId id="286" r:id="rId7"/>
    <p:sldId id="278" r:id="rId8"/>
    <p:sldId id="284" r:id="rId9"/>
    <p:sldId id="265" r:id="rId10"/>
    <p:sldId id="280" r:id="rId11"/>
    <p:sldId id="263" r:id="rId12"/>
    <p:sldId id="264" r:id="rId13"/>
    <p:sldId id="266" r:id="rId14"/>
    <p:sldId id="267" r:id="rId15"/>
    <p:sldId id="268" r:id="rId16"/>
    <p:sldId id="269" r:id="rId17"/>
    <p:sldId id="299" r:id="rId18"/>
    <p:sldId id="270" r:id="rId19"/>
    <p:sldId id="271" r:id="rId20"/>
    <p:sldId id="282" r:id="rId21"/>
    <p:sldId id="273" r:id="rId22"/>
    <p:sldId id="272" r:id="rId23"/>
    <p:sldId id="285" r:id="rId24"/>
    <p:sldId id="274" r:id="rId25"/>
    <p:sldId id="300" r:id="rId26"/>
    <p:sldId id="275" r:id="rId27"/>
    <p:sldId id="276" r:id="rId28"/>
    <p:sldId id="296" r:id="rId29"/>
    <p:sldId id="291" r:id="rId30"/>
    <p:sldId id="293" r:id="rId31"/>
    <p:sldId id="30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1304" autoAdjust="0"/>
  </p:normalViewPr>
  <p:slideViewPr>
    <p:cSldViewPr snapToGrid="0">
      <p:cViewPr varScale="1">
        <p:scale>
          <a:sx n="66" d="100"/>
          <a:sy n="66" d="100"/>
        </p:scale>
        <p:origin x="-14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93940-5195-4A8A-BE31-864C98104B83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6FC52-A090-4CAF-AFF1-ACD8066DE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6FC52-A090-4CAF-AFF1-ACD8066DEA4C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lusana.ru/files/1952/573/3.jpg" TargetMode="External"/><Relationship Id="rId3" Type="http://schemas.openxmlformats.org/officeDocument/2006/relationships/hyperlink" Target="http://ohrana-tryda.com/node/574" TargetMode="External"/><Relationship Id="rId7" Type="http://schemas.openxmlformats.org/officeDocument/2006/relationships/hyperlink" Target="http://s.start33.ru/ev/0/88/l4394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edsovet.su/load/399-1-0-45819" TargetMode="External"/><Relationship Id="rId11" Type="http://schemas.openxmlformats.org/officeDocument/2006/relationships/hyperlink" Target="http://img1.ubr.ua/article/320x240/17lg1.jpg" TargetMode="External"/><Relationship Id="rId5" Type="http://schemas.openxmlformats.org/officeDocument/2006/relationships/hyperlink" Target="http://vg-school5.at.ua/pages/documents/cherguvannya.gif" TargetMode="External"/><Relationship Id="rId10" Type="http://schemas.openxmlformats.org/officeDocument/2006/relationships/hyperlink" Target="http://hovrashok.com.ua/images/Dec/01/9477e3b56292f1de2c0df4466771500f/mini_3.jpg" TargetMode="External"/><Relationship Id="rId4" Type="http://schemas.openxmlformats.org/officeDocument/2006/relationships/hyperlink" Target="https://ds03.infourok.ru/uploads/ex/0301/00021258-57406c3d/hello_html_14643eab.jpg" TargetMode="External"/><Relationship Id="rId9" Type="http://schemas.openxmlformats.org/officeDocument/2006/relationships/hyperlink" Target="http://kotlas14.edusite.ru/images/-----3.png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classroomclipart.com/images/gallery/Clipart/Recreation/TN_girl-throwing-a-dodge-ball.jpg" TargetMode="External"/><Relationship Id="rId3" Type="http://schemas.openxmlformats.org/officeDocument/2006/relationships/hyperlink" Target="http://dou7.github.io/5.2.3.med3.jpg" TargetMode="External"/><Relationship Id="rId7" Type="http://schemas.openxmlformats.org/officeDocument/2006/relationships/hyperlink" Target="https://cdn.vectorstock.com/i/thumb-large/42/23/774223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l.static.fotolia.com/jpg/00/67/09/18/400_F_67091860_L1qu4iq8vvz4AgtR8DTW4HuGzqeoBoYM.jpg" TargetMode="External"/><Relationship Id="rId5" Type="http://schemas.openxmlformats.org/officeDocument/2006/relationships/hyperlink" Target="http://uvao.mos.ru/upload/news_photo/18.01_estafeta.png" TargetMode="External"/><Relationship Id="rId4" Type="http://schemas.openxmlformats.org/officeDocument/2006/relationships/hyperlink" Target="http://www.stihi.ru/pics/2014/05/22/5079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gsk-nps.kz/wp-content/uploads/2016/10/jump-300x256.gif" TargetMode="External"/><Relationship Id="rId7" Type="http://schemas.openxmlformats.org/officeDocument/2006/relationships/hyperlink" Target="http://sad256.ru/images/News/fizkult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usana.ru/files/1952/573/6.jpg" TargetMode="External"/><Relationship Id="rId5" Type="http://schemas.openxmlformats.org/officeDocument/2006/relationships/hyperlink" Target="http://cs629100.vk.me/u50412843/video/l_9e2635d0.jpg" TargetMode="External"/><Relationship Id="rId4" Type="http://schemas.openxmlformats.org/officeDocument/2006/relationships/hyperlink" Target="http://www.hareketligifler.net/data/media/1862/uzun-atlama-hareketli-resim-0012.gif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all4design.ru/uploads/images/Kids/preview/Kids_2773.jpg" TargetMode="External"/><Relationship Id="rId3" Type="http://schemas.openxmlformats.org/officeDocument/2006/relationships/hyperlink" Target="http://lusana.ru/files/1952/573/3.jpg" TargetMode="External"/><Relationship Id="rId7" Type="http://schemas.openxmlformats.org/officeDocument/2006/relationships/hyperlink" Target="http://www.movimentoforense.it/media/images/sodalizi/2014/1Acquisizione%20a%20schermo%20intero%2013052014%20171656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100-bal.ru/pars_docs/refs/48/47806/47806_html_m15335dfc.png" TargetMode="External"/><Relationship Id="rId5" Type="http://schemas.openxmlformats.org/officeDocument/2006/relationships/hyperlink" Target="https://fs00.infourok.ru/images/doc/134/155936/310/img9.jpg" TargetMode="External"/><Relationship Id="rId4" Type="http://schemas.openxmlformats.org/officeDocument/2006/relationships/hyperlink" Target="http://static5.depositphotos.com/1007989/413/i/450/depositphotos_4133121-Jumping-jacks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13396" y="1945377"/>
            <a:ext cx="3658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48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3765" y="440267"/>
            <a:ext cx="68675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Техника безопасности на уроках физической культуры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7359" y="5402179"/>
            <a:ext cx="76159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Учитель физической культуры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МКОУ «Верх –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Пайвинская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СОШ »  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Третьяков Иван Анатольевич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detsad-katusha.ru/wp-content/uploads/2015/06/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9688" y="2573867"/>
            <a:ext cx="4030133" cy="251530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963176" y="1335505"/>
            <a:ext cx="45719" cy="553998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8607" y="559189"/>
            <a:ext cx="76262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/>
              <a:t> 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61155" y="1806222"/>
            <a:ext cx="7164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Учащийся должен:</a:t>
            </a:r>
            <a:r>
              <a:rPr lang="ru-RU" sz="24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372533"/>
            <a:ext cx="71345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безопасности во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время занятий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lusana.ru/files/1952/573/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2356" y="2325511"/>
            <a:ext cx="6276622" cy="40946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8607" y="559189"/>
            <a:ext cx="76262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/>
              <a:t> 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61155" y="1998483"/>
            <a:ext cx="7164371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72533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59556" y="144379"/>
            <a:ext cx="75974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безопасности во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время занятий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8442" y="1816768"/>
            <a:ext cx="3007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Учащимся нельзя: </a:t>
            </a:r>
            <a:endParaRPr lang="ru-RU" sz="2400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80875" y="1780675"/>
            <a:ext cx="542624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покидать место проведения занятия без разрешения учителя;</a:t>
            </a:r>
          </a:p>
          <a:p>
            <a:pPr>
              <a:buFont typeface="Wingdings" pitchFamily="2" charset="2"/>
              <a:buChar char="ü"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толкаться, ставить подножки в строю и в движении;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мешать и отвлекать при объяснении заданий и выполнении упражнений;</a:t>
            </a:r>
          </a:p>
          <a:p>
            <a:pPr>
              <a:buFont typeface="Wingdings" pitchFamily="2" charset="2"/>
              <a:buChar char="ü"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резко изменять направление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своего движения;</a:t>
            </a:r>
          </a:p>
          <a:p>
            <a:pPr>
              <a:buFont typeface="Wingdings" pitchFamily="2" charset="2"/>
              <a:buChar char="ü"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жевать жевательную резинку.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3" name="Picture 1" descr="C:\Users\admin\Downloads\unnamed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1915"/>
            <a:ext cx="3028572" cy="3028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8607" y="559189"/>
            <a:ext cx="76262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/>
              <a:t> 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61155" y="1998483"/>
            <a:ext cx="7164371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72533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07911" y="259645"/>
            <a:ext cx="79360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безопасности во время  занятий лёгкой атлетикой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09510" y="1482811"/>
            <a:ext cx="73649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Бег       </a:t>
            </a:r>
          </a:p>
          <a:p>
            <a:pPr>
              <a:lnSpc>
                <a:spcPct val="150000"/>
              </a:lnSpc>
              <a:defRPr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Учащийся должен: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групповом старте на короткие дистанции бежать  по  своей дорожке;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во время бега смотреть на свою дорожку;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после выполнения беговых упражнений пробегать по  инерции 5-10 м;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возвращаться на старт сбоку от дорожки.</a:t>
            </a:r>
          </a:p>
        </p:txBody>
      </p:sp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8607" y="559189"/>
            <a:ext cx="76262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/>
              <a:t> 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61155" y="1998483"/>
            <a:ext cx="7164371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02369" y="372533"/>
            <a:ext cx="78126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безопасности во время занятий лёгкой атлетикой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11112" y="1794933"/>
            <a:ext cx="4865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Бег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83632" y="2057401"/>
            <a:ext cx="4780101" cy="5569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Запрещается: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при старте на дистанции ставить подножки;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задерживать соперников руками; 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в беге на длинные дистанции  толкать и  обгонять бегущих впереди товарищей.</a:t>
            </a:r>
          </a:p>
          <a:p>
            <a:pPr>
              <a:buFont typeface="Wingdings" pitchFamily="2" charset="2"/>
              <a:buChar char="ü"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AutoShape 2" descr="http://tr.stockfresh.com/thumbs/lenm/354269_%C3%A7al%C4%B1%C5%9Fma-yar%C4%B1%C5%9F-%C3%A7ocuklar-yol-sanat-%C3%96%C4%9Frencil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ttp://tr.stockfresh.com/thumbs/lenm/354269_%C3%A7al%C4%B1%C5%9Fma-yar%C4%B1%C5%9F-%C3%A7ocuklar-yol-sanat-%C3%96%C4%9Frencil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http://tr.stockfresh.com/thumbs/lenm/354269_%C3%A7al%C4%B1%C5%9Fma-yar%C4%B1%C5%9F-%C3%A7ocuklar-yol-sanat-%C3%96%C4%9Frencil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http://tr.stockfresh.com/thumbs/lenm/354269_%C3%A7al%C4%B1%C5%9Fma-yar%C4%B1%C5%9F-%C3%A7ocuklar-yol-sanat-%C3%96%C4%9Frencil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6" name="AutoShape 12" descr="http://tr.stockfresh.com/thumbs/lenm/354269_%C3%A7al%C4%B1%C5%9Fma-yar%C4%B1%C5%9F-%C3%A7ocuklar-yol-sanat-%C3%96%C4%9Frencil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8" name="AutoShape 14" descr="http://tr.stockfresh.com/thumbs/lenm/354269_%C3%A7al%C4%B1%C5%9Fma-yar%C4%B1%C5%9F-%C3%A7ocuklar-yol-sanat-%C3%96%C4%9Frencil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80" name="AutoShape 16" descr="http://tr.stockfresh.com/thumbs/lenm/354269_%C3%A7al%C4%B1%C5%9Fma-yar%C4%B1%C5%9F-%C3%A7ocuklar-yol-sanat-%C3%96%C4%9Frencil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2" descr="http://www.aisia.net/bloga/wp-content/uploads/2012/09/karre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6638" y="2749899"/>
            <a:ext cx="3324225" cy="2409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86589" y="327379"/>
            <a:ext cx="79783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безопасности во время занятий лёгкой атлетикой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61155" y="1998483"/>
            <a:ext cx="7164371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72533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43199" y="1749778"/>
            <a:ext cx="4154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Прыжки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19726" y="2129589"/>
            <a:ext cx="55680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Учащийся должен: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выполнять прыжки, когда учитель дал разрешение;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выполнять прыжки поочерёдно;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 выполнения прыжка быстро вернуться на своё место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с правой или левой стороны дорожки для разбега.</a:t>
            </a:r>
          </a:p>
        </p:txBody>
      </p:sp>
      <p:pic>
        <p:nvPicPr>
          <p:cNvPr id="11" name="Picture 2" descr="http://www.hareketligifler.net/data/media/1862/uzun-atlama-hareketli-resim-001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9308" y="3514901"/>
            <a:ext cx="2452159" cy="2019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14400" y="237067"/>
            <a:ext cx="80504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безопасности во время занятий лёгкой атлетикой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61155" y="1998483"/>
            <a:ext cx="7164371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72533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27222" y="2043289"/>
            <a:ext cx="50171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Запрещается: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выполнять прыжки на неровной и скользкой поверхности;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перебегать дорожку для разбега  во время выполнения попытки  другим учащимся;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приземляться на руки.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94844" y="1696453"/>
            <a:ext cx="40414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Прыжки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0244" name="Picture 4" descr="http://gsk-nps.kz/wp-content/uploads/2016/10/jump-300x25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5404" y="4191000"/>
            <a:ext cx="2857500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100-bal.ru/pars_docs/refs/48/47806/47806_html_m15335df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885" y="4067175"/>
            <a:ext cx="4333875" cy="2790825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8607" y="559189"/>
            <a:ext cx="76262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/>
              <a:t> 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7333" y="2133950"/>
            <a:ext cx="7164371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72533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33926" y="270933"/>
            <a:ext cx="81213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безопасности во время занятий лёгкой атлетикой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14313" y="1388533"/>
            <a:ext cx="8472487" cy="74506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Метание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49866" y="2122311"/>
            <a:ext cx="57912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Перед метанием убедиться, что в направлении броска никого нет.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При групповом метании стоять с левой стороны от   метающего.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Находясь вблизи зоны метания, следить за тем, чтобы  выполняющий бросок был в поле зрения.</a:t>
            </a:r>
          </a:p>
        </p:txBody>
      </p:sp>
      <p:pic>
        <p:nvPicPr>
          <p:cNvPr id="12" name="Picture 4" descr="http://all4design.ru/uploads/images/Kids/preview/Kids_27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3334" y="2602090"/>
            <a:ext cx="21336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100-bal.ru/pars_docs/refs/48/47806/47806_html_m15335df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885" y="4067175"/>
            <a:ext cx="4333875" cy="2790825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8607" y="559189"/>
            <a:ext cx="76262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/>
              <a:t> 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7333" y="2133950"/>
            <a:ext cx="7164371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72533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33926" y="270933"/>
            <a:ext cx="81213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безопасности во время занятий лёгкой атлетикой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14313" y="1388533"/>
            <a:ext cx="8472487" cy="74506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Метание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96853" y="2551837"/>
            <a:ext cx="39944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После броска идти за снарядом только с разрешения учителя.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При метании в цель предусмотреть опасность при отскоке  снаряда. </a:t>
            </a:r>
            <a:endParaRPr lang="ru-RU" sz="2400" dirty="0"/>
          </a:p>
        </p:txBody>
      </p:sp>
      <p:pic>
        <p:nvPicPr>
          <p:cNvPr id="14" name="Picture 2" descr="http://100-bal.ru/pars_docs/refs/48/47806/47806_html_m15335df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7380" y="2912143"/>
            <a:ext cx="3487559" cy="2790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8607" y="559189"/>
            <a:ext cx="76262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/>
              <a:t> 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61155" y="1580445"/>
            <a:ext cx="7164371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Метание</a:t>
            </a: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72533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82052" y="270934"/>
            <a:ext cx="82175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безопасности во время занятий лёгкой атлетикой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93696" y="2153653"/>
            <a:ext cx="49209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Запрещается: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метать снаряд в  необорудованных  для этого местах;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производить произвольные метания;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передавать снаряд друг другу  броском;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пересекать зону метания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 descr="http://classroomclipart.com/images/gallery/Clipart/Recreation/TN_girl-throwing-a-dodge-b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9015" y="2536924"/>
            <a:ext cx="1762125" cy="1857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17689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8607" y="559189"/>
            <a:ext cx="76262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/>
              <a:t> 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61155" y="1998483"/>
            <a:ext cx="7164371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72533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2979" y="259645"/>
            <a:ext cx="86242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безопасности во время занятий подвижными играми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75348" y="2237874"/>
            <a:ext cx="62443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Смотреть в направлении своего движения.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Исключить резкие стопорящие остановки.</a:t>
            </a:r>
            <a:endParaRPr lang="ru-RU" sz="2400" b="1" i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Запрещается: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Толкать в спину впереди бегущих;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Резко изменять направление  своего движения.</a:t>
            </a:r>
          </a:p>
        </p:txBody>
      </p:sp>
      <p:pic>
        <p:nvPicPr>
          <p:cNvPr id="7170" name="Picture 2" descr="https://www.tucsonaz.gov/files/wellness/physical_activit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1409" y="4981074"/>
            <a:ext cx="2225843" cy="187692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514600" y="1660359"/>
            <a:ext cx="35132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Игры с догонялками</a:t>
            </a:r>
          </a:p>
        </p:txBody>
      </p:sp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13396" y="1945377"/>
            <a:ext cx="3658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48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7990" y="440267"/>
            <a:ext cx="794084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Цели и задачи</a:t>
            </a:r>
          </a:p>
          <a:p>
            <a:pPr algn="ctr"/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Усвоение учащимися техники безопасности на уроках физической культуры.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Научить учащихся соблюдать технику безопасности на уроках физической культуры.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сознательное и  бережное отношение к своему здоровью и здоровью  окружающих.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чувства взаимопомощи и коллективизма.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38312" y="5215467"/>
            <a:ext cx="345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963176" y="1335505"/>
            <a:ext cx="45719" cy="553998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17689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8607" y="559189"/>
            <a:ext cx="76262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/>
              <a:t> 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61155" y="1998483"/>
            <a:ext cx="7164371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72533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3295" y="372533"/>
            <a:ext cx="85039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безопасности во время занятий подвижными играми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74045" y="1806222"/>
            <a:ext cx="5802488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://lusana.ru/files/1952/573/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4889" y="1884186"/>
            <a:ext cx="5757333" cy="43924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1579" y="1"/>
            <a:ext cx="8363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безопасности во время занятий подвижными играми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61155" y="1998483"/>
            <a:ext cx="7164371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72533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98621" y="1900989"/>
            <a:ext cx="6148137" cy="5069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Учащийся должен :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соизмерять силу броска мячом в игроков.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Запрещается: 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бросать мяч в голову играющим;                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вырывать мяч у игрока, первым овладевшим им;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падать и  ложиться на пол, </a:t>
            </a:r>
          </a:p>
          <a:p>
            <a:pPr>
              <a:lnSpc>
                <a:spcPct val="150000"/>
              </a:lnSpc>
              <a:defRPr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уворачиваясь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 мяча;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забегать на скамейки.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01333" y="1371601"/>
            <a:ext cx="41881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Игры с мячом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s://cdn.vectorstock.com/i/thumb-large/42/23/7742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5397" y="1792110"/>
            <a:ext cx="2266950" cy="2381250"/>
          </a:xfrm>
          <a:prstGeom prst="rect">
            <a:avLst/>
          </a:prstGeom>
          <a:noFill/>
        </p:spPr>
      </p:pic>
      <p:pic>
        <p:nvPicPr>
          <p:cNvPr id="5126" name="Picture 6" descr="http://blueribbonnews.com/wp-content/uploads/2015/06/29840371_m-300x2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1986" y="4427620"/>
            <a:ext cx="2857500" cy="221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33926" y="349957"/>
            <a:ext cx="82309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безопасности во время занятий подвижными играми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61155" y="1998483"/>
            <a:ext cx="7164371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72533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 rot="10800000" flipV="1">
            <a:off x="983844" y="1738489"/>
            <a:ext cx="6907085" cy="55315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Эстафеты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43450" y="2644346"/>
            <a:ext cx="6508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Учащийся должен: 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выполнять эстафету по своей дорожке;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 передачи эстафеты встать в конец своей команды;</a:t>
            </a:r>
          </a:p>
        </p:txBody>
      </p:sp>
      <p:pic>
        <p:nvPicPr>
          <p:cNvPr id="4104" name="Picture 8" descr="http://uvao.mos.ru/upload/news_photo/18.01_estafet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7157" y="3400424"/>
            <a:ext cx="4247147" cy="3457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3768" y="349957"/>
            <a:ext cx="82911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безопасности во время занятий подвижными играми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61155" y="1998483"/>
            <a:ext cx="7164371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72533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 rot="10800000" flipV="1">
            <a:off x="983844" y="1738489"/>
            <a:ext cx="6907085" cy="55315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Эстафеты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4399" y="1997244"/>
            <a:ext cx="73646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Запрещается: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начинать эстафету без сигнала учителя;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во время эстафеты выходить из  строя;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продолжать эстафету до того, как впереди стоящий игрок  передал вам  эстафету  касанием руки;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садиться на пол или залазить на спортивное оборудование.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://www.stihi.ru/pics/2014/05/22/50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0285" y="1581664"/>
            <a:ext cx="2237874" cy="23107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8607" y="559189"/>
            <a:ext cx="76262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/>
              <a:t> 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61155" y="1998483"/>
            <a:ext cx="7164371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72533"/>
            <a:ext cx="635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4379" y="180622"/>
            <a:ext cx="88552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безопасности при несчастных случаях и экстремальных ситуациях.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07696" y="2394284"/>
            <a:ext cx="587140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Учащийся должен: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получении травмы или ухудшения самочувствия прекратить занятия и поставить в известность учителя физкультуры;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помощью учителя оказать травмированному первую медицинскую помощь, вызвать врача;</a:t>
            </a:r>
          </a:p>
        </p:txBody>
      </p:sp>
      <p:pic>
        <p:nvPicPr>
          <p:cNvPr id="3078" name="Picture 6" descr="http://www.zhivicaplus.ru/assets/images/nevrologd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5921" y="4590966"/>
            <a:ext cx="1853700" cy="22670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8607" y="559189"/>
            <a:ext cx="76262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/>
              <a:t> 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61155" y="1998483"/>
            <a:ext cx="7164371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72533"/>
            <a:ext cx="635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4379" y="180622"/>
            <a:ext cx="88552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безопасности при несчастных случаях и экстремальных ситуациях.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2108" y="2261286"/>
            <a:ext cx="679621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Учащийся должен: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 возникновении пожара в спортзале немедленно  прекратить занятие, организованно, под  руководством   учителя покинуть мест проведения занятия через запасные выходы согласно плану эвакуации.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www.kizilsvoboda.ru/copy31_of_copy30_of_copy29_of_copy28_of_copy27_of_copy26_of_copy25_of_copy24_of_copy23_of_copy22_of_copy21_of_copy20_of_copy19_of_copy18_of_copy17_of_copy16_of_copy15_of_copy14_of_copy13_of_copy12_of_copy11_of_copy10_of_copy9_of_copy8_of_copy7_of_copy6_of_copy5_of_copy4_of_copy3_of_copy2_of_copy_of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5055" y="5007226"/>
            <a:ext cx="2009273" cy="1850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0296" y="491456"/>
            <a:ext cx="76262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/>
              <a:t> 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61155" y="1998483"/>
            <a:ext cx="7164371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72533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0578" y="541867"/>
            <a:ext cx="8195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59467" y="1973180"/>
            <a:ext cx="61369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Учащийся должен: </a:t>
            </a:r>
          </a:p>
          <a:p>
            <a:pPr>
              <a:buFont typeface="Wingdings" pitchFamily="2" charset="2"/>
              <a:buChar char="ü"/>
              <a:defRPr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 руководством учителя убрать спортивный инвентарь в места его хранения;</a:t>
            </a:r>
          </a:p>
          <a:p>
            <a:pPr>
              <a:buFont typeface="Wingdings" pitchFamily="2" charset="2"/>
              <a:buChar char="ü"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организованно покинуть место проведения занятия;</a:t>
            </a:r>
          </a:p>
          <a:p>
            <a:pPr>
              <a:buFont typeface="Wingdings" pitchFamily="2" charset="2"/>
              <a:buChar char="ü"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переодеться в раздевалке;</a:t>
            </a:r>
          </a:p>
          <a:p>
            <a:pPr>
              <a:buFont typeface="Wingdings" pitchFamily="2" charset="2"/>
              <a:buChar char="ü"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вымыть с мылом руки.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44978" y="240633"/>
            <a:ext cx="71684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безопасности по окончании занятий. 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kotlas14.edusite.ru/images/----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111" y="3867150"/>
            <a:ext cx="2924175" cy="2990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0296" y="491456"/>
            <a:ext cx="76262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/>
              <a:t> 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61155" y="1998483"/>
            <a:ext cx="7164371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72533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0578" y="541867"/>
            <a:ext cx="8195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59467" y="2652888"/>
            <a:ext cx="57460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44978" y="936979"/>
            <a:ext cx="7168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8621" y="609601"/>
            <a:ext cx="77728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Безопасность на уроке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физической культуры –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знание и выполнение правил!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hovrashok.com.ua/images/Dec/01/9477e3b56292f1de2c0df4466771500f/mini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4508" y="3238500"/>
            <a:ext cx="4857750" cy="3619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0296" y="491456"/>
            <a:ext cx="76262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/>
              <a:t> 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95167" y="1225361"/>
            <a:ext cx="75602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Инструкция по охране труда в спортивном зале: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http://ohrana-tryda.com/node/574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72533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0578" y="541867"/>
            <a:ext cx="8195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59467" y="2652888"/>
            <a:ext cx="57460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44978" y="748443"/>
            <a:ext cx="7168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8621" y="609601"/>
            <a:ext cx="77728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Учебная литература: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11090" y="1518956"/>
            <a:ext cx="7895967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Ссылки на использованные изображения</a:t>
            </a:r>
          </a:p>
          <a:p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21791" y="2735510"/>
            <a:ext cx="80222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Изображение девочек играющих в догонялки: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 https://ds03.infourok.ru/uploads/ex/0301/00021258-57406c3d/hello_html_14643eab.jpg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Изображение мальчика стоящего на голове: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http://vgschool5.at.ua/pages/documents/cherguvannya.gif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18936" y="3704734"/>
            <a:ext cx="802506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Шаблон презентации: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http://pedsovet.su/load/399-1-0-45819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Изображение ребят делающих зарядку: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http://s.start33.ru/ev/0/88/l4394.jpg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Изображение с надписью о том что нужно соблюдать дисциплину и порядок: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8"/>
              </a:rPr>
              <a:t>://lusana.ru/files/1952/573/3.jpg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Изображение моющего руки мальчика: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http://kotlas14.edusite.ru/images/-----3.png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Изображение учитель и ученица: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http://hovrashok.com.ua/images/Dec/01/9477e3b56292f1de2c0df4466771500f/mini_3.jpg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Изображение скорой помощи: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http://img1.ubr.ua/article/320x240/17lg1.jpg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0296" y="491456"/>
            <a:ext cx="76262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/>
              <a:t> 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0337" y="1516104"/>
            <a:ext cx="8253663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Изображение врача: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http://dou7.github.io/5.2.3.med3.jpg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Изображение девочек передающих эстафетную палочку: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http://www.stihi.ru/pics/2014/05/22/5079.jpg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Изображение ребят выполняющих эстафету: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http://uvao.mos.ru/upload/news_photo/18.01_estafeta.png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Изображение мальчика и девочки играющих в мяч: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http://wl.static.fotolia.com/jpg/00/67/09/18/400_F_67091860_L1qu4iq8vvz4AgtR8DTW4HuGzqeoBoYM.jpg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Изображение мальчика с мячом: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https://cdn.vectorstock.com/i/thumb-large/42/23/774223.jpg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Изображение девочки с мячом: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http://classroomclipart.com/images/gallery/Clipart/Recreation/TN_girl-throwing-a-dodge-ball.jpg</a:t>
            </a:r>
            <a:endParaRPr lang="ru-RU" sz="1600" dirty="0" smtClean="0">
              <a:latin typeface="Times New Roman" pitchFamily="18" charset="0"/>
              <a:cs typeface="Times New Roman" pitchFamily="18" charset="0"/>
              <a:hlinkClick r:id="rId8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8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72533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0578" y="541867"/>
            <a:ext cx="8195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59467" y="2652888"/>
            <a:ext cx="57460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44978" y="276727"/>
            <a:ext cx="71684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Ссылки на использованные изображения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8621" y="609601"/>
            <a:ext cx="77728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12042" y="2442411"/>
            <a:ext cx="419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42804" y="5448693"/>
            <a:ext cx="820119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77211" y="0"/>
            <a:ext cx="41855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99411" y="661737"/>
            <a:ext cx="7423483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Общие требования безопасности.</a:t>
            </a:r>
          </a:p>
          <a:p>
            <a:pPr marL="400050" indent="-400050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indent="-40005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Требования безопасности перед началом занятий.</a:t>
            </a:r>
          </a:p>
          <a:p>
            <a:pPr marL="400050" indent="-400050"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Требования безопасности во время занятий. </a:t>
            </a:r>
          </a:p>
          <a:p>
            <a:pPr marL="400050" indent="-400050">
              <a:lnSpc>
                <a:spcPct val="150000"/>
              </a:lnSpc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Требование безопасности во время занятий лёгкой атлетикой.</a:t>
            </a:r>
          </a:p>
          <a:p>
            <a:pPr marL="400050" indent="-400050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Требования безопасности во время проведения подвижных игр.</a:t>
            </a:r>
          </a:p>
          <a:p>
            <a:pPr marL="400050" indent="-400050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indent="-400050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Требования безопасности при несчастных случаях и экстремальных ситуациях. </a:t>
            </a:r>
          </a:p>
          <a:p>
            <a:pPr marL="400050" indent="-400050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indent="-40005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Требования безопасности по окончании занятий</a:t>
            </a: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0296" y="491456"/>
            <a:ext cx="76262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/>
              <a:t> 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61155" y="2045369"/>
            <a:ext cx="71643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72533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0578" y="541867"/>
            <a:ext cx="8195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4656" y="1564105"/>
            <a:ext cx="80693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Изображение прыгающего мальчика в длину: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http://gsk-nps.kz/wp-content/uploads/2016/10/jump-300x256.gif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http://www.hareketligifler.net/data/media/1862/uzun-atlama-hareketli-resim-0012.gif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Изображение требований перед началом занятий: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http://cs629100.vk.me/u50412843/video/l_9e2635d0.jpg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Изображение техники безопасности во время игр: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http://lusana.ru/files/1952/573/6.jpg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Изображение бегающих учеников: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http://sad256.ru/images/News/fizkult.jpg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b="1" i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44978" y="264695"/>
            <a:ext cx="71684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Ссылки на использованные изображения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8621" y="609601"/>
            <a:ext cx="77728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12042" y="2442411"/>
            <a:ext cx="419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0296" y="491456"/>
            <a:ext cx="76262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/>
              <a:t> 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61155" y="2045369"/>
            <a:ext cx="71643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72533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0578" y="541867"/>
            <a:ext cx="8195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35505" y="1443789"/>
            <a:ext cx="71708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b="1" i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32946" y="240633"/>
            <a:ext cx="71684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Ссылки на использованные изображения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8621" y="609601"/>
            <a:ext cx="77728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12042" y="2442411"/>
            <a:ext cx="419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136672" y="1411415"/>
            <a:ext cx="78942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Изображение что должны соблюдать учащиеся: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http://lusana.ru/files/1952/573/3.jpg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Мальчик делает зарядку: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http://static5.depositphotos.com/1007989/413/i/450/depositphotos_4133121-Jumping-jacks.jpg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85323" y="2917100"/>
            <a:ext cx="71347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Изображение запрета на жевательную резинку: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https://fs00.infourok.ru/images/doc/134/155936/310/img9.jpg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60358" y="4317476"/>
            <a:ext cx="74215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00199" y="5437554"/>
            <a:ext cx="7221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84304" y="3792428"/>
            <a:ext cx="795969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Изображение девочки метающая мяч: 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http://100-bal.ru/pars_docs/refs/48/47806/47806_html_m15335dfc.png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68055" y="4502788"/>
            <a:ext cx="78720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Изображение ребят спортсменов: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http://www.movimentoforense.it/media/images/sodalizi/2014/1Acquisizione%20a%20schermo%20intero%2013052014%20171656.jpg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79094" y="5640950"/>
            <a:ext cx="78720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Изображение девочки держащий в руках мяч: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http://all4design.ru/uploads/images/Kids/preview/Kids_2773.jpg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5484" y="228601"/>
            <a:ext cx="83994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Общие требования безопасности</a:t>
            </a:r>
          </a:p>
          <a:p>
            <a:pPr algn="r"/>
            <a:r>
              <a:rPr lang="ru-RU" sz="4000" dirty="0" smtClean="0"/>
              <a:t> </a:t>
            </a:r>
            <a:endParaRPr lang="ru-RU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80009" y="1106905"/>
            <a:ext cx="31862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Учащийся должен:</a:t>
            </a:r>
            <a:endParaRPr lang="ru-RU" sz="2400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0495" y="1780673"/>
            <a:ext cx="779646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иметь опрятную спортивную форму, (шорты, футболку, костюм), чистую спортивную обувь, исключающую скольжение, плотно облегающую ногу;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заходить в спортзал по звонку с учителем;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 болезни предоставить учителю справку от врача; </a:t>
            </a:r>
          </a:p>
        </p:txBody>
      </p:sp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5484" y="228601"/>
            <a:ext cx="83994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Общие требования безопасности</a:t>
            </a:r>
          </a:p>
          <a:p>
            <a:pPr algn="r"/>
            <a:r>
              <a:rPr lang="ru-RU" sz="4000" dirty="0" smtClean="0"/>
              <a:t> </a:t>
            </a:r>
            <a:endParaRPr lang="ru-RU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80009" y="1106905"/>
            <a:ext cx="31862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Учащийся должен:</a:t>
            </a:r>
            <a:endParaRPr lang="ru-RU" sz="2400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71600" y="1720839"/>
            <a:ext cx="750770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случае освобождения от занятий после болезни присутствовать на уроке в спортивной одежде;</a:t>
            </a:r>
          </a:p>
          <a:p>
            <a:pPr>
              <a:lnSpc>
                <a:spcPct val="15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бережно относиться к спортивному инвентарю и использовать его по назначению; </a:t>
            </a:r>
          </a:p>
          <a:p>
            <a:pPr>
              <a:lnSpc>
                <a:spcPct val="15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знать и выполнять инструкцию по мерам безопасности. </a:t>
            </a:r>
          </a:p>
          <a:p>
            <a:pPr>
              <a:lnSpc>
                <a:spcPct val="150000"/>
              </a:lnSpc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8607" y="559189"/>
            <a:ext cx="76262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dirty="0" smtClean="0"/>
              <a:t> 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80009" y="1404595"/>
            <a:ext cx="31862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03947" y="336885"/>
            <a:ext cx="68219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безопасности перед началом занятий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83632" y="1696453"/>
            <a:ext cx="67718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Надеть на себя спортивную форму и обувь. 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Снять с себя предметы, представляющие опасность (серьги, часы, браслеты и т.д.).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Убрать из карманов спортивной формы колющие предметы и мобильные телефоны.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По команде учителя встать в строй.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www.movimentoforense.it/media/images/sodalizi/2014/1-Acquisizione%20a%20schermo%20intero%2013052014%201716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1242" y="4993104"/>
            <a:ext cx="3048000" cy="18648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19753" y="521481"/>
            <a:ext cx="76262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/>
              <a:t> 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80009" y="1753386"/>
            <a:ext cx="31862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76313" y="433137"/>
            <a:ext cx="67778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безопасности перед началом занятий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7142" y="2149311"/>
            <a:ext cx="6513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4" descr="https://i.ytimg.com/vi/s2iFz4CD_7s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533" y="2020711"/>
            <a:ext cx="8376356" cy="45268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19753" y="521481"/>
            <a:ext cx="76262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/>
              <a:t> 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80009" y="1753386"/>
            <a:ext cx="31862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76313" y="336885"/>
            <a:ext cx="67778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безопасности перед началом занятий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https://fs00.infourok.ru/images/doc/134/155936/640/img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1643" y="1975556"/>
            <a:ext cx="5732287" cy="4182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8607" y="559189"/>
            <a:ext cx="76262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/>
              <a:t> 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61155" y="1998483"/>
            <a:ext cx="7164371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Учащийся должен:</a:t>
            </a:r>
            <a:r>
              <a:rPr lang="ru-RU" sz="24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372533"/>
            <a:ext cx="71345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безопасности во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время занятий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9777" y="2136339"/>
            <a:ext cx="43128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внимательно слушать и чётко выполнять задания учителя;</a:t>
            </a:r>
          </a:p>
          <a:p>
            <a:pPr>
              <a:buFont typeface="Wingdings" pitchFamily="2" charset="2"/>
              <a:buChar char="ü"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брать спортивный инвентарь и выполнять упражнения с разрешения учителя;</a:t>
            </a:r>
          </a:p>
          <a:p>
            <a:pPr>
              <a:buFont typeface="Wingdings" pitchFamily="2" charset="2"/>
              <a:buChar char="ü"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 время передвижений смотреть вперёд, соблюдать достаточные интервал и дистанцию, избегать столкновений.</a:t>
            </a:r>
          </a:p>
        </p:txBody>
      </p:sp>
      <p:pic>
        <p:nvPicPr>
          <p:cNvPr id="14340" name="Picture 4" descr="http://ped-kopilka.ru/upload/blogs2/2016/3/31439_7276637e79874dec3240ec26931a357e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6951" y="3194225"/>
            <a:ext cx="1865137" cy="2326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894</TotalTime>
  <Words>1298</Words>
  <Application>Microsoft Office PowerPoint</Application>
  <PresentationFormat>Экран (4:3)</PresentationFormat>
  <Paragraphs>331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</cp:lastModifiedBy>
  <cp:revision>96</cp:revision>
  <dcterms:created xsi:type="dcterms:W3CDTF">2013-11-19T05:52:05Z</dcterms:created>
  <dcterms:modified xsi:type="dcterms:W3CDTF">2022-01-15T01:07:11Z</dcterms:modified>
</cp:coreProperties>
</file>